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7" r:id="rId3"/>
    <p:sldId id="288" r:id="rId4"/>
    <p:sldId id="257" r:id="rId5"/>
    <p:sldId id="264" r:id="rId6"/>
    <p:sldId id="258" r:id="rId7"/>
    <p:sldId id="267" r:id="rId8"/>
    <p:sldId id="265" r:id="rId9"/>
    <p:sldId id="291" r:id="rId10"/>
    <p:sldId id="292" r:id="rId11"/>
    <p:sldId id="266" r:id="rId12"/>
    <p:sldId id="294" r:id="rId13"/>
    <p:sldId id="268" r:id="rId14"/>
    <p:sldId id="293" r:id="rId15"/>
    <p:sldId id="269" r:id="rId16"/>
    <p:sldId id="289" r:id="rId17"/>
    <p:sldId id="295" r:id="rId18"/>
    <p:sldId id="260" r:id="rId19"/>
    <p:sldId id="302" r:id="rId20"/>
    <p:sldId id="303" r:id="rId21"/>
    <p:sldId id="261" r:id="rId22"/>
    <p:sldId id="262" r:id="rId23"/>
    <p:sldId id="263" r:id="rId24"/>
    <p:sldId id="274" r:id="rId25"/>
    <p:sldId id="273" r:id="rId26"/>
    <p:sldId id="275" r:id="rId27"/>
    <p:sldId id="299" r:id="rId28"/>
    <p:sldId id="290" r:id="rId29"/>
    <p:sldId id="300" r:id="rId30"/>
    <p:sldId id="270" r:id="rId31"/>
    <p:sldId id="271" r:id="rId32"/>
    <p:sldId id="272" r:id="rId33"/>
    <p:sldId id="277" r:id="rId34"/>
    <p:sldId id="276" r:id="rId35"/>
    <p:sldId id="278" r:id="rId36"/>
    <p:sldId id="259" r:id="rId37"/>
    <p:sldId id="279" r:id="rId38"/>
    <p:sldId id="280" r:id="rId39"/>
    <p:sldId id="281" r:id="rId40"/>
    <p:sldId id="282" r:id="rId41"/>
    <p:sldId id="283" r:id="rId42"/>
    <p:sldId id="298" r:id="rId43"/>
    <p:sldId id="296" r:id="rId44"/>
    <p:sldId id="297" r:id="rId45"/>
    <p:sldId id="301" r:id="rId46"/>
    <p:sldId id="286" r:id="rId47"/>
    <p:sldId id="284" r:id="rId48"/>
    <p:sldId id="285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0" autoAdjust="0"/>
    <p:restoredTop sz="94660"/>
  </p:normalViewPr>
  <p:slideViewPr>
    <p:cSldViewPr snapToGrid="0" snapToObjects="1">
      <p:cViewPr>
        <p:scale>
          <a:sx n="185" d="100"/>
          <a:sy n="185" d="100"/>
        </p:scale>
        <p:origin x="-5976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8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73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2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5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9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6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2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 Light"/>
          <a:ea typeface="+mj-ea"/>
          <a:cs typeface="Open Sans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JPG"/><Relationship Id="rId14" Type="http://schemas.openxmlformats.org/officeDocument/2006/relationships/image" Target="../media/image16.emf"/><Relationship Id="rId15" Type="http://schemas.openxmlformats.org/officeDocument/2006/relationships/image" Target="../media/image17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305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549901"/>
            <a:ext cx="6172200" cy="8763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Open Sans Light"/>
                <a:cs typeface="Open Sans Light"/>
              </a:rPr>
              <a:t>APEX </a:t>
            </a:r>
            <a:r>
              <a:rPr lang="en-US" dirty="0" smtClean="0">
                <a:solidFill>
                  <a:schemeClr val="bg1"/>
                </a:solidFill>
                <a:latin typeface="Open Sans Light"/>
                <a:cs typeface="Open Sans Light"/>
              </a:rPr>
              <a:t>2015 Summary</a:t>
            </a:r>
            <a:endParaRPr lang="en-US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032501"/>
            <a:ext cx="6172200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1"/>
                </a:solidFill>
                <a:latin typeface="Open Sans Light"/>
                <a:cs typeface="Open Sans Light"/>
              </a:rPr>
              <a:t>Matthew O’Kelly, Houssam Abbas, Rahul Mangharam</a:t>
            </a:r>
            <a:endParaRPr lang="en-US" sz="1600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840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918234" y="1869298"/>
            <a:ext cx="1794567" cy="5714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6317" y="1900261"/>
            <a:ext cx="1914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Local Planner</a:t>
            </a:r>
          </a:p>
          <a:p>
            <a:pPr algn="ctr"/>
            <a:r>
              <a:rPr lang="en-US" sz="1400" dirty="0" smtClean="0"/>
              <a:t>(C++ Implementation)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909522" y="3724260"/>
            <a:ext cx="76721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912777" y="358614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829564" y="358839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830352" y="3584561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747139" y="358680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747927" y="358228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664714" y="3584533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3665502" y="358069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582289" y="358294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665502" y="357796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4582289" y="358021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4583077" y="3576382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5499864" y="357862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500652" y="357410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6417439" y="3576354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6418227" y="3572520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7335014" y="357476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274253" y="3808265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400ms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107507" y="38109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600ms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7039253" y="380664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700ms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8417268" y="3724261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Time</a:t>
            </a:r>
            <a:endParaRPr lang="en-US" sz="1400" dirty="0"/>
          </a:p>
        </p:txBody>
      </p:sp>
      <p:cxnSp>
        <p:nvCxnSpPr>
          <p:cNvPr id="31" name="Elbow Connector 30"/>
          <p:cNvCxnSpPr>
            <a:stCxn id="8" idx="2"/>
            <a:endCxn id="32" idx="0"/>
          </p:cNvCxnSpPr>
          <p:nvPr/>
        </p:nvCxnSpPr>
        <p:spPr bwMode="auto">
          <a:xfrm rot="5400000">
            <a:off x="2586217" y="1237350"/>
            <a:ext cx="1025916" cy="34326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899366" y="346665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1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10599" y="347523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2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17429" y="346678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3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076" y="347536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4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52634" y="348120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5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46695" y="3476910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6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62111" y="348133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7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77637" y="3489919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8 </a:t>
            </a:r>
          </a:p>
        </p:txBody>
      </p:sp>
      <p:cxnSp>
        <p:nvCxnSpPr>
          <p:cNvPr id="40" name="Elbow Connector 39"/>
          <p:cNvCxnSpPr>
            <a:stCxn id="8" idx="2"/>
            <a:endCxn id="33" idx="0"/>
          </p:cNvCxnSpPr>
          <p:nvPr/>
        </p:nvCxnSpPr>
        <p:spPr bwMode="auto">
          <a:xfrm rot="5400000">
            <a:off x="3037541" y="1697260"/>
            <a:ext cx="1034502" cy="252145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1" name="Elbow Connector 40"/>
          <p:cNvCxnSpPr>
            <a:stCxn id="8" idx="2"/>
            <a:endCxn id="34" idx="0"/>
          </p:cNvCxnSpPr>
          <p:nvPr/>
        </p:nvCxnSpPr>
        <p:spPr bwMode="auto">
          <a:xfrm rot="5400000">
            <a:off x="3495184" y="2146447"/>
            <a:ext cx="1026046" cy="161462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2" name="Elbow Connector 41"/>
          <p:cNvCxnSpPr>
            <a:stCxn id="8" idx="2"/>
            <a:endCxn id="35" idx="0"/>
          </p:cNvCxnSpPr>
          <p:nvPr/>
        </p:nvCxnSpPr>
        <p:spPr bwMode="auto">
          <a:xfrm rot="5400000">
            <a:off x="3942214" y="2602063"/>
            <a:ext cx="1034632" cy="71197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3" name="Elbow Connector 42"/>
          <p:cNvCxnSpPr>
            <a:stCxn id="8" idx="2"/>
            <a:endCxn id="36" idx="0"/>
          </p:cNvCxnSpPr>
          <p:nvPr/>
        </p:nvCxnSpPr>
        <p:spPr bwMode="auto">
          <a:xfrm rot="16200000" flipH="1">
            <a:off x="4405575" y="2850678"/>
            <a:ext cx="1040468" cy="22058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4" name="Elbow Connector 43"/>
          <p:cNvCxnSpPr>
            <a:stCxn id="8" idx="2"/>
            <a:endCxn id="37" idx="0"/>
          </p:cNvCxnSpPr>
          <p:nvPr/>
        </p:nvCxnSpPr>
        <p:spPr bwMode="auto">
          <a:xfrm rot="16200000" flipH="1">
            <a:off x="4854752" y="2401500"/>
            <a:ext cx="1036175" cy="111464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5" name="Elbow Connector 44"/>
          <p:cNvCxnSpPr>
            <a:stCxn id="8" idx="2"/>
            <a:endCxn id="38" idx="0"/>
          </p:cNvCxnSpPr>
          <p:nvPr/>
        </p:nvCxnSpPr>
        <p:spPr bwMode="auto">
          <a:xfrm rot="16200000" flipH="1">
            <a:off x="5310248" y="1946004"/>
            <a:ext cx="1040598" cy="203005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6" name="Elbow Connector 45"/>
          <p:cNvCxnSpPr>
            <a:stCxn id="8" idx="2"/>
            <a:endCxn id="39" idx="0"/>
          </p:cNvCxnSpPr>
          <p:nvPr/>
        </p:nvCxnSpPr>
        <p:spPr bwMode="auto">
          <a:xfrm rot="16200000" flipH="1">
            <a:off x="5763718" y="1492534"/>
            <a:ext cx="1049184" cy="294558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3638611" y="2737533"/>
            <a:ext cx="2454569" cy="460847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03659" y="2736715"/>
            <a:ext cx="2276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Choosing a Single trajectory</a:t>
            </a:r>
          </a:p>
          <a:p>
            <a:pPr algn="ctr"/>
            <a:r>
              <a:rPr lang="en-US" sz="1200" dirty="0" smtClean="0"/>
              <a:t>Every 100ms by Cost Function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8251794" y="357754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51" y="1775203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Curved Connector 50"/>
          <p:cNvCxnSpPr/>
          <p:nvPr/>
        </p:nvCxnSpPr>
        <p:spPr bwMode="auto">
          <a:xfrm flipV="1">
            <a:off x="1187807" y="1949068"/>
            <a:ext cx="1446100" cy="356042"/>
          </a:xfrm>
          <a:prstGeom prst="curvedConnector3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Curved Connector 51"/>
          <p:cNvCxnSpPr/>
          <p:nvPr/>
        </p:nvCxnSpPr>
        <p:spPr bwMode="auto">
          <a:xfrm flipV="1">
            <a:off x="1187807" y="2063458"/>
            <a:ext cx="1446100" cy="241652"/>
          </a:xfrm>
          <a:prstGeom prst="curvedConnector3">
            <a:avLst>
              <a:gd name="adj1" fmla="val 51844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Curved Connector 52"/>
          <p:cNvCxnSpPr/>
          <p:nvPr/>
        </p:nvCxnSpPr>
        <p:spPr bwMode="auto">
          <a:xfrm flipV="1">
            <a:off x="1187807" y="2305110"/>
            <a:ext cx="1446100" cy="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Curved Connector 53"/>
          <p:cNvCxnSpPr/>
          <p:nvPr/>
        </p:nvCxnSpPr>
        <p:spPr bwMode="auto">
          <a:xfrm>
            <a:off x="1187807" y="2305110"/>
            <a:ext cx="1446100" cy="3412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Curved Connector 54"/>
          <p:cNvCxnSpPr/>
          <p:nvPr/>
        </p:nvCxnSpPr>
        <p:spPr bwMode="auto">
          <a:xfrm>
            <a:off x="1248264" y="2305110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583776" y="180543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1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2585036" y="1942717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2</a:t>
            </a:r>
            <a:endParaRPr 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2593853" y="216313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3</a:t>
            </a:r>
            <a:endParaRPr lang="en-US" sz="1100" dirty="0"/>
          </a:p>
        </p:txBody>
      </p:sp>
      <p:sp>
        <p:nvSpPr>
          <p:cNvPr id="59" name="TextBox 58"/>
          <p:cNvSpPr txBox="1"/>
          <p:nvPr/>
        </p:nvSpPr>
        <p:spPr>
          <a:xfrm>
            <a:off x="2595113" y="233820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2599636" y="2520829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n</a:t>
            </a:r>
            <a:endParaRPr lang="en-US" sz="1100" dirty="0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94" y="1711357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Curved Connector 61"/>
          <p:cNvCxnSpPr/>
          <p:nvPr/>
        </p:nvCxnSpPr>
        <p:spPr bwMode="auto">
          <a:xfrm>
            <a:off x="6823412" y="2241264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7137714" y="2509296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cxnSp>
        <p:nvCxnSpPr>
          <p:cNvPr id="64" name="Straight Arrow Connector 63"/>
          <p:cNvCxnSpPr/>
          <p:nvPr/>
        </p:nvCxnSpPr>
        <p:spPr bwMode="auto">
          <a:xfrm>
            <a:off x="909522" y="3089494"/>
            <a:ext cx="0" cy="400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299307" y="2946978"/>
            <a:ext cx="654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System</a:t>
            </a:r>
          </a:p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Start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-53081" y="1570486"/>
            <a:ext cx="4216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generates multiple trajectories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5280267" y="1552061"/>
            <a:ext cx="3970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choose one best trajectory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7300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Behavior Controller: Two Representations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76" y="4414412"/>
            <a:ext cx="3638024" cy="215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1450490"/>
            <a:ext cx="822960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Initially</a:t>
            </a:r>
            <a:r>
              <a:rPr lang="en-US" sz="2000" dirty="0" smtClean="0"/>
              <a:t>, a ego vehicle is in the lane following mode (</a:t>
            </a:r>
            <a:r>
              <a:rPr lang="en-US" sz="2000" b="1" dirty="0" smtClean="0"/>
              <a:t>LF</a:t>
            </a:r>
            <a:r>
              <a:rPr lang="en-US" sz="2000" dirty="0" smtClean="0"/>
              <a:t>); 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If </a:t>
            </a:r>
            <a:r>
              <a:rPr lang="en-US" sz="2000" dirty="0" smtClean="0"/>
              <a:t>a relative speed of the ego vehicle is greater than the ahead vehicle’s speed by a certain threshold (</a:t>
            </a:r>
            <a:r>
              <a:rPr lang="el-GR" sz="2000" b="1" dirty="0"/>
              <a:t>ϵ</a:t>
            </a:r>
            <a:r>
              <a:rPr lang="en-US" sz="2000" dirty="0" smtClean="0"/>
              <a:t>), and the distance from the ahead vehicle is less than a certain threshold (</a:t>
            </a:r>
            <a:r>
              <a:rPr lang="en-US" sz="2000" b="1" dirty="0" smtClean="0"/>
              <a:t>buffer</a:t>
            </a:r>
            <a:r>
              <a:rPr lang="en-US" sz="2000" dirty="0" smtClean="0"/>
              <a:t>), the behavioral planner change the model from the lane following (</a:t>
            </a:r>
            <a:r>
              <a:rPr lang="en-US" sz="2000" b="1" dirty="0" smtClean="0"/>
              <a:t>LF</a:t>
            </a:r>
            <a:r>
              <a:rPr lang="en-US" sz="2000" dirty="0" smtClean="0"/>
              <a:t>) to lane change (</a:t>
            </a:r>
            <a:r>
              <a:rPr lang="en-US" sz="2000" b="1" dirty="0" smtClean="0"/>
              <a:t>LC</a:t>
            </a:r>
            <a:r>
              <a:rPr lang="en-US" sz="2000" dirty="0" smtClean="0"/>
              <a:t>);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In the lane changing mode (</a:t>
            </a:r>
            <a:r>
              <a:rPr lang="en-US" sz="2000" b="1" dirty="0" smtClean="0"/>
              <a:t>LC</a:t>
            </a:r>
            <a:r>
              <a:rPr lang="en-US" sz="2000" dirty="0" smtClean="0"/>
              <a:t>), the behavioral planner will instruct the local planner to generate trajectories to change the lane;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Once the ego vehicle changes the lane successfully, the behavioral planner change the mode from lane keeping to the lane following </a:t>
            </a:r>
            <a:r>
              <a:rPr lang="en-US" sz="2000" dirty="0" smtClean="0"/>
              <a:t>model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02149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Behavior Controller: Two Representations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450490"/>
            <a:ext cx="822960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Initially</a:t>
            </a:r>
            <a:r>
              <a:rPr lang="en-US" sz="2000" dirty="0" smtClean="0"/>
              <a:t>, a ego vehicle is in the lane following mode (</a:t>
            </a:r>
            <a:r>
              <a:rPr lang="en-US" sz="2000" b="1" dirty="0" smtClean="0"/>
              <a:t>LF</a:t>
            </a:r>
            <a:r>
              <a:rPr lang="en-US" sz="2000" dirty="0" smtClean="0"/>
              <a:t>); 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If </a:t>
            </a:r>
            <a:r>
              <a:rPr lang="en-US" sz="2000" dirty="0" smtClean="0"/>
              <a:t>a relative speed of the ego vehicle is greater than the ahead vehicle’s speed by a certain threshold (</a:t>
            </a:r>
            <a:r>
              <a:rPr lang="el-GR" sz="2000" b="1" dirty="0"/>
              <a:t>ϵ</a:t>
            </a:r>
            <a:r>
              <a:rPr lang="en-US" sz="2000" dirty="0" smtClean="0"/>
              <a:t>), and the distance from the ahead vehicle is less than a certain threshold (</a:t>
            </a:r>
            <a:r>
              <a:rPr lang="en-US" sz="2000" b="1" dirty="0" smtClean="0"/>
              <a:t>buffer</a:t>
            </a:r>
            <a:r>
              <a:rPr lang="en-US" sz="2000" dirty="0" smtClean="0"/>
              <a:t>), the behavioral planner change the model from the lane following (</a:t>
            </a:r>
            <a:r>
              <a:rPr lang="en-US" sz="2000" b="1" dirty="0" smtClean="0"/>
              <a:t>LF</a:t>
            </a:r>
            <a:r>
              <a:rPr lang="en-US" sz="2000" dirty="0" smtClean="0"/>
              <a:t>) to lane change (</a:t>
            </a:r>
            <a:r>
              <a:rPr lang="en-US" sz="2000" b="1" dirty="0" smtClean="0"/>
              <a:t>LC</a:t>
            </a:r>
            <a:r>
              <a:rPr lang="en-US" sz="2000" dirty="0" smtClean="0"/>
              <a:t>);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In the lane changing mode (</a:t>
            </a:r>
            <a:r>
              <a:rPr lang="en-US" sz="2000" b="1" dirty="0" smtClean="0"/>
              <a:t>LC</a:t>
            </a:r>
            <a:r>
              <a:rPr lang="en-US" sz="2000" dirty="0" smtClean="0"/>
              <a:t>), the behavioral planner will instruct the local planner to generate trajectories to change the lane;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Once the ego vehicle changes the lane successfully, the behavioral planner change the mode from lane keeping to the lane following </a:t>
            </a:r>
            <a:r>
              <a:rPr lang="en-US" sz="2000" dirty="0" smtClean="0"/>
              <a:t>model</a:t>
            </a:r>
            <a:endParaRPr lang="en-US" sz="2000" dirty="0" smtClean="0"/>
          </a:p>
        </p:txBody>
      </p:sp>
      <p:pic>
        <p:nvPicPr>
          <p:cNvPr id="7" name="Picture 6" descr="traj_gen cop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1"/>
          <a:stretch/>
        </p:blipFill>
        <p:spPr>
          <a:xfrm>
            <a:off x="1168400" y="4367492"/>
            <a:ext cx="6870700" cy="249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0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5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3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dReach</a:t>
            </a:r>
            <a:r>
              <a:rPr lang="en-US" dirty="0" smtClean="0"/>
              <a:t> Verification Instance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1854" y="2059950"/>
            <a:ext cx="4091737" cy="4647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Open Sans"/>
                <a:cs typeface="Open Sans"/>
              </a:rPr>
              <a:t>//Trajectory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s (22.681867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kappa_0 (0.000000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kappa_1 (0.033194)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kappa_2 (-0.033194</a:t>
            </a:r>
            <a:r>
              <a:rPr lang="en-US" sz="800" i="1" dirty="0" smtClean="0">
                <a:latin typeface="Open Sans"/>
                <a:cs typeface="Open Sans"/>
              </a:rPr>
              <a:t>)  #</a:t>
            </a:r>
            <a:r>
              <a:rPr lang="en-US" sz="800" i="1" dirty="0">
                <a:latin typeface="Open Sans"/>
                <a:cs typeface="Open Sans"/>
              </a:rPr>
              <a:t>define kappa_3 (0.000000)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Constants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m </a:t>
            </a:r>
            <a:r>
              <a:rPr lang="en-US" sz="800" i="1" dirty="0" smtClean="0">
                <a:latin typeface="Open Sans"/>
                <a:cs typeface="Open Sans"/>
              </a:rPr>
              <a:t>2273.0  #define 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4423.0  #define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108000.0 #define </a:t>
            </a:r>
            <a:r>
              <a:rPr lang="en-US" sz="800" i="1" dirty="0">
                <a:latin typeface="Open Sans"/>
                <a:cs typeface="Open Sans"/>
              </a:rPr>
              <a:t>Cr 108000.0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lf </a:t>
            </a:r>
            <a:r>
              <a:rPr lang="en-US" sz="800" i="1" dirty="0" smtClean="0">
                <a:latin typeface="Open Sans"/>
                <a:cs typeface="Open Sans"/>
              </a:rPr>
              <a:t>1.292  #define 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1.515  #define </a:t>
            </a:r>
            <a:r>
              <a:rPr lang="en-US" sz="800" i="1" dirty="0">
                <a:latin typeface="Open Sans"/>
                <a:cs typeface="Open Sans"/>
              </a:rPr>
              <a:t>k1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k2 </a:t>
            </a:r>
            <a:r>
              <a:rPr lang="en-US" sz="800" i="1" dirty="0" smtClean="0">
                <a:latin typeface="Open Sans"/>
                <a:cs typeface="Open Sans"/>
              </a:rPr>
              <a:t>12.0  #define </a:t>
            </a:r>
            <a:r>
              <a:rPr lang="en-US" sz="800" i="1" dirty="0">
                <a:latin typeface="Open Sans"/>
                <a:cs typeface="Open Sans"/>
              </a:rPr>
              <a:t>k3 4.0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k4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k5 </a:t>
            </a:r>
            <a:r>
              <a:rPr lang="en-US" sz="800" i="1" dirty="0" smtClean="0">
                <a:latin typeface="Open Sans"/>
                <a:cs typeface="Open Sans"/>
              </a:rPr>
              <a:t>1.0  #define </a:t>
            </a:r>
            <a:r>
              <a:rPr lang="en-US" sz="800" i="1" dirty="0">
                <a:latin typeface="Open Sans"/>
                <a:cs typeface="Open Sans"/>
              </a:rPr>
              <a:t>k6 10.0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Scenario parameters</a:t>
            </a: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>
                <a:latin typeface="Open Sans"/>
                <a:cs typeface="Open Sans"/>
              </a:rPr>
              <a:t>w </a:t>
            </a:r>
            <a:r>
              <a:rPr lang="en-US" sz="800" i="1" dirty="0" smtClean="0">
                <a:latin typeface="Open Sans"/>
                <a:cs typeface="Open Sans"/>
              </a:rPr>
              <a:t>3.7  </a:t>
            </a:r>
            <a:r>
              <a:rPr lang="en-US" sz="800" i="1" dirty="0">
                <a:latin typeface="Open Sans"/>
                <a:cs typeface="Open Sans"/>
              </a:rPr>
              <a:t>// Width of </a:t>
            </a:r>
            <a:r>
              <a:rPr lang="en-US" sz="800" i="1" dirty="0" smtClean="0">
                <a:latin typeface="Open Sans"/>
                <a:cs typeface="Open Sans"/>
              </a:rPr>
              <a:t>road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11.11  </a:t>
            </a:r>
            <a:r>
              <a:rPr lang="en-US" sz="800" i="1" dirty="0">
                <a:latin typeface="Open Sans"/>
                <a:cs typeface="Open Sans"/>
              </a:rPr>
              <a:t>// Desired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a_env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0.0  </a:t>
            </a:r>
            <a:r>
              <a:rPr lang="en-US" sz="800" i="1" dirty="0">
                <a:latin typeface="Open Sans"/>
                <a:cs typeface="Open Sans"/>
              </a:rPr>
              <a:t>// Acceleration of environmental vehicle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Helpers to clean up equations...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cl (Cr*</a:t>
            </a:r>
            <a:r>
              <a:rPr lang="en-US" sz="800" i="1" dirty="0" err="1">
                <a:latin typeface="Open Sans"/>
                <a:cs typeface="Open Sans"/>
              </a:rPr>
              <a:t>lr-Cf</a:t>
            </a:r>
            <a:r>
              <a:rPr lang="en-US" sz="800" i="1" dirty="0">
                <a:latin typeface="Open Sans"/>
                <a:cs typeface="Open Sans"/>
              </a:rPr>
              <a:t>*lf)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Tracking controller inputs</a:t>
            </a:r>
          </a:p>
          <a:p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>
                <a:latin typeface="Open Sans"/>
                <a:cs typeface="Open Sans"/>
              </a:rPr>
              <a:t> k1*(cos(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 -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)) +k2*(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 - Psi) +k3*(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) -k4*(delta)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Longitudinal acceleration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ax  k5*(cos(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 +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)) +k6*(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-v)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Cubic spline inputs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 (kappa_0)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b ((-0.50)*(-2*kappa_3 + 11*kappa_0 - 18*kappa_1 + 9*kappa_2)/s)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 ((4.50)*(-kappa_3 + 2*kappa_0 - 5*kappa_1 +4*kappa_2)/(s*s))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e ((-4.50)*(-kappa_3 + kappa_0 - 3*kappa_1 + 3*kappa_2)/(s*s*s))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Bounds on variables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[0,3.1] </a:t>
            </a:r>
            <a:r>
              <a:rPr lang="en-US" sz="800" i="1" dirty="0">
                <a:latin typeface="Open Sans"/>
                <a:cs typeface="Open Sans"/>
              </a:rPr>
              <a:t>tau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2,2.03] </a:t>
            </a:r>
            <a:r>
              <a:rPr lang="en-US" sz="800" i="1" dirty="0">
                <a:latin typeface="Open Sans"/>
                <a:cs typeface="Open Sans"/>
              </a:rPr>
              <a:t>Beta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2,2.04] </a:t>
            </a:r>
            <a:r>
              <a:rPr lang="en-US" sz="800" i="1" dirty="0">
                <a:latin typeface="Open Sans"/>
                <a:cs typeface="Open Sans"/>
              </a:rPr>
              <a:t>Psi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2,2.05]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[6,12]</a:t>
            </a:r>
            <a:r>
              <a:rPr lang="en-US" sz="800" i="1" dirty="0">
                <a:latin typeface="Open Sans"/>
                <a:cs typeface="Open Sans"/>
              </a:rPr>
              <a:t> v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 2.04]</a:t>
            </a:r>
            <a:r>
              <a:rPr lang="en-US" sz="800" i="1" dirty="0">
                <a:latin typeface="Open Sans"/>
                <a:cs typeface="Open Sans"/>
              </a:rPr>
              <a:t> delta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 3.1]</a:t>
            </a:r>
            <a:r>
              <a:rPr lang="en-US" sz="800" i="1" dirty="0">
                <a:latin typeface="Open Sans"/>
                <a:cs typeface="Open Sans"/>
              </a:rPr>
              <a:t> time;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[-2,2.06]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2,2.07]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2,2.08]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[9, 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3398" y="957867"/>
            <a:ext cx="4132182" cy="575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 smtClean="0">
                <a:latin typeface="Open Sans"/>
                <a:cs typeface="Open Sans"/>
              </a:rPr>
              <a:t>// </a:t>
            </a:r>
            <a:r>
              <a:rPr lang="en-US" sz="800" i="1" dirty="0">
                <a:latin typeface="Open Sans"/>
                <a:cs typeface="Open Sans"/>
              </a:rPr>
              <a:t>Dynamics</a:t>
            </a:r>
          </a:p>
          <a:p>
            <a:r>
              <a:rPr lang="en-US" sz="800" i="1" dirty="0">
                <a:latin typeface="Open Sans"/>
                <a:cs typeface="Open Sans"/>
              </a:rPr>
              <a:t>{</a:t>
            </a:r>
          </a:p>
          <a:p>
            <a:r>
              <a:rPr lang="en-US" sz="800" i="1" dirty="0">
                <a:latin typeface="Open Sans"/>
                <a:cs typeface="Open Sans"/>
              </a:rPr>
              <a:t>    // Lane change motion primitive</a:t>
            </a:r>
          </a:p>
          <a:p>
            <a:r>
              <a:rPr lang="en-US" sz="800" i="1" dirty="0">
                <a:latin typeface="Open Sans"/>
                <a:cs typeface="Open Sans"/>
              </a:rPr>
              <a:t>    mode 1;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 err="1">
                <a:latin typeface="Open Sans"/>
                <a:cs typeface="Open Sans"/>
              </a:rPr>
              <a:t>invt</a:t>
            </a:r>
            <a:r>
              <a:rPr lang="en-US" sz="800" i="1" dirty="0">
                <a:latin typeface="Open Sans"/>
                <a:cs typeface="Open Sans"/>
              </a:rPr>
              <a:t>:</a:t>
            </a:r>
          </a:p>
          <a:p>
            <a:r>
              <a:rPr lang="en-US" sz="800" i="1" dirty="0">
                <a:latin typeface="Open Sans"/>
                <a:cs typeface="Open Sans"/>
              </a:rPr>
              <a:t>    // X position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&gt;=0);</a:t>
            </a:r>
          </a:p>
          <a:p>
            <a:r>
              <a:rPr lang="en-US" sz="800" i="1" dirty="0">
                <a:latin typeface="Open Sans"/>
                <a:cs typeface="Open Sans"/>
              </a:rPr>
              <a:t>    // Velocity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(v&gt;=0);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flow:</a:t>
            </a:r>
          </a:p>
          <a:p>
            <a:r>
              <a:rPr lang="en-US" sz="800" i="1" dirty="0">
                <a:latin typeface="Open Sans"/>
                <a:cs typeface="Open Sans"/>
              </a:rPr>
              <a:t>    /* TARGET VEHICLE */</a:t>
            </a:r>
          </a:p>
          <a:p>
            <a:r>
              <a:rPr lang="en-US" sz="800" i="1" dirty="0">
                <a:latin typeface="Open Sans"/>
                <a:cs typeface="Open Sans"/>
              </a:rPr>
              <a:t>    /* Plant equations */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[tau</a:t>
            </a:r>
            <a:r>
              <a:rPr lang="en-US" sz="800" i="1" dirty="0">
                <a:latin typeface="Open Sans"/>
                <a:cs typeface="Open Sans"/>
              </a:rPr>
              <a:t>]=1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Time</a:t>
            </a:r>
          </a:p>
          <a:p>
            <a:r>
              <a:rPr lang="en-US" sz="800" i="1" dirty="0">
                <a:latin typeface="Open Sans"/>
                <a:cs typeface="Open Sans"/>
              </a:rPr>
              <a:t>    // Compute rate of change of the slip angle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[Beta]=((cl/(m*v*v))-1.0)*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 +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*delta/(m*v) - (</a:t>
            </a:r>
            <a:r>
              <a:rPr lang="en-US" sz="800" i="1" dirty="0" err="1">
                <a:latin typeface="Open Sans"/>
                <a:cs typeface="Open Sans"/>
              </a:rPr>
              <a:t>Cf+Cr</a:t>
            </a:r>
            <a:r>
              <a:rPr lang="en-US" sz="800" i="1" dirty="0">
                <a:latin typeface="Open Sans"/>
                <a:cs typeface="Open Sans"/>
              </a:rPr>
              <a:t>)*Beta/(m*v);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[Psi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the heading angle is equal to yaw rate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Rate of change of yaw rate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]=(cl*Beta/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 - ((lf*lf*</a:t>
            </a:r>
            <a:r>
              <a:rPr lang="en-US" sz="800" i="1" dirty="0" err="1">
                <a:latin typeface="Open Sans"/>
                <a:cs typeface="Open Sans"/>
              </a:rPr>
              <a:t>Cf+lr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*Cr)/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/v) + (lf*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)*delta/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[v</a:t>
            </a:r>
            <a:r>
              <a:rPr lang="en-US" sz="800" i="1" dirty="0">
                <a:latin typeface="Open Sans"/>
                <a:cs typeface="Open Sans"/>
              </a:rPr>
              <a:t>]=ax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Longitudinal </a:t>
            </a:r>
            <a:r>
              <a:rPr lang="en-US" sz="800" i="1" dirty="0" smtClean="0">
                <a:latin typeface="Open Sans"/>
                <a:cs typeface="Open Sans"/>
              </a:rPr>
              <a:t>acceleration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]=v*cos(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X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]=v*sin(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Y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[delta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/*Trajectory and Tracking Equations*/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] = 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 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*(b*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Other Vehicle </a:t>
            </a:r>
          </a:p>
          <a:p>
            <a:r>
              <a:rPr lang="en-US" sz="800" i="1" dirty="0">
                <a:latin typeface="Open Sans"/>
                <a:cs typeface="Open Sans"/>
              </a:rPr>
              <a:t>    d/</a:t>
            </a:r>
            <a:r>
              <a:rPr lang="en-US" sz="800" i="1" dirty="0" err="1"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]=0.0;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jump: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}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err="1">
                <a:latin typeface="Open Sans"/>
                <a:cs typeface="Open Sans"/>
              </a:rPr>
              <a:t>init</a:t>
            </a:r>
            <a:r>
              <a:rPr lang="en-US" sz="800" i="1" dirty="0">
                <a:latin typeface="Open Sans"/>
                <a:cs typeface="Open Sans"/>
              </a:rPr>
              <a:t>: </a:t>
            </a:r>
          </a:p>
          <a:p>
            <a:r>
              <a:rPr lang="en-US" sz="800" i="1" dirty="0">
                <a:latin typeface="Open Sans"/>
                <a:cs typeface="Open Sans"/>
              </a:rPr>
              <a:t>@1 (and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&lt;=0.5)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&lt;=0.1) (v&gt;=10.8) (v&lt;=11.1) 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(Psi&gt;=0) (Psi&lt;=0.01) 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=0) (Beta=0) (delta=0) (tau=0)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=0)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=15) (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=0));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goal: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@</a:t>
            </a:r>
            <a:r>
              <a:rPr lang="en-US" sz="800" i="1" dirty="0">
                <a:latin typeface="Open Sans"/>
                <a:cs typeface="Open Sans"/>
              </a:rPr>
              <a:t>1 (or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(tau&gt;2) (tau&lt;3))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 smtClean="0">
                <a:latin typeface="Open Sans"/>
                <a:cs typeface="Open Sans"/>
              </a:rPr>
              <a:t>)));</a:t>
            </a:r>
            <a:endParaRPr lang="en-US" sz="800" i="1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499" y="1121108"/>
            <a:ext cx="4587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Open Sans"/>
                <a:cs typeface="Open Sans"/>
              </a:rPr>
              <a:t>An example </a:t>
            </a:r>
            <a:r>
              <a:rPr lang="en-US" sz="1400" dirty="0" err="1" smtClean="0">
                <a:latin typeface="Open Sans"/>
                <a:cs typeface="Open Sans"/>
              </a:rPr>
              <a:t>dReach</a:t>
            </a:r>
            <a:r>
              <a:rPr lang="en-US" sz="1400" dirty="0" smtClean="0">
                <a:latin typeface="Open Sans"/>
                <a:cs typeface="Open Sans"/>
              </a:rPr>
              <a:t> file that is </a:t>
            </a:r>
            <a:r>
              <a:rPr lang="en-US" sz="1400" i="1" dirty="0" smtClean="0">
                <a:solidFill>
                  <a:srgbClr val="FF0000"/>
                </a:solidFill>
                <a:latin typeface="Open Sans"/>
                <a:cs typeface="Open Sans"/>
              </a:rPr>
              <a:t>automatically</a:t>
            </a:r>
            <a:r>
              <a:rPr lang="en-US" sz="1400" dirty="0" smtClean="0">
                <a:solidFill>
                  <a:srgbClr val="FF0000"/>
                </a:solidFill>
                <a:latin typeface="Open Sans"/>
                <a:cs typeface="Open Sans"/>
              </a:rPr>
              <a:t> </a:t>
            </a:r>
            <a:r>
              <a:rPr lang="en-US" sz="1400" dirty="0" smtClean="0">
                <a:latin typeface="Open Sans"/>
                <a:cs typeface="Open Sans"/>
              </a:rPr>
              <a:t>converted from one trajectory generated from the local planner</a:t>
            </a:r>
            <a:endParaRPr lang="en-US" sz="1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6013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11" name="Content Placeholder 6"/>
          <p:cNvSpPr>
            <a:spLocks noGrp="1"/>
          </p:cNvSpPr>
          <p:nvPr>
            <p:ph idx="1"/>
          </p:nvPr>
        </p:nvSpPr>
        <p:spPr>
          <a:xfrm>
            <a:off x="1557325" y="4453793"/>
            <a:ext cx="5755473" cy="2601228"/>
          </a:xfrm>
        </p:spPr>
        <p:txBody>
          <a:bodyPr>
            <a:normAutofit/>
          </a:bodyPr>
          <a:lstStyle/>
          <a:p>
            <a:r>
              <a:rPr lang="en-US" sz="1100" dirty="0" smtClean="0"/>
              <a:t>Scenario</a:t>
            </a:r>
          </a:p>
          <a:p>
            <a:pPr lvl="1"/>
            <a:r>
              <a:rPr lang="en-US" sz="1100" dirty="0" smtClean="0"/>
              <a:t>The vehicle ahead suddenly stops during lane </a:t>
            </a:r>
            <a:r>
              <a:rPr lang="en-US" sz="1100" dirty="0" smtClean="0"/>
              <a:t>following</a:t>
            </a:r>
          </a:p>
          <a:p>
            <a:r>
              <a:rPr lang="en-US" sz="1100" dirty="0" smtClean="0"/>
              <a:t>Verification Result: </a:t>
            </a:r>
            <a:r>
              <a:rPr lang="en-US" sz="1100" dirty="0" smtClean="0">
                <a:solidFill>
                  <a:srgbClr val="FF0000"/>
                </a:solidFill>
              </a:rPr>
              <a:t>SAT</a:t>
            </a:r>
            <a:r>
              <a:rPr lang="en-US" sz="1100" dirty="0" smtClean="0"/>
              <a:t> (Unsafe)</a:t>
            </a:r>
          </a:p>
          <a:p>
            <a:pPr lvl="1"/>
            <a:r>
              <a:rPr lang="en-US" sz="1100" dirty="0" smtClean="0"/>
              <a:t>(i.e.) the vehicle may crash the ahead vehicle)</a:t>
            </a:r>
            <a:endParaRPr lang="en-US" sz="1100" dirty="0" smtClean="0">
              <a:solidFill>
                <a:srgbClr val="FF0000"/>
              </a:solidFill>
            </a:endParaRPr>
          </a:p>
          <a:p>
            <a:r>
              <a:rPr lang="en-US" sz="1100" dirty="0" smtClean="0"/>
              <a:t>Analysis </a:t>
            </a:r>
            <a:r>
              <a:rPr lang="en-US" sz="1100" dirty="0" smtClean="0"/>
              <a:t>(Based on the counter example)</a:t>
            </a:r>
          </a:p>
          <a:p>
            <a:pPr lvl="1"/>
            <a:r>
              <a:rPr lang="en-US" sz="1100" dirty="0" smtClean="0"/>
              <a:t>Buffer (15m) is too small to change the lane </a:t>
            </a:r>
          </a:p>
          <a:p>
            <a:pPr lvl="1"/>
            <a:r>
              <a:rPr lang="en-US" sz="1100" dirty="0" smtClean="0"/>
              <a:t>Initial position of the vehicle is heading slightly toward right before starting lane changing</a:t>
            </a:r>
          </a:p>
          <a:p>
            <a:pPr lvl="1"/>
            <a:r>
              <a:rPr lang="en-US" sz="1100" dirty="0" smtClean="0"/>
              <a:t>The dotted line shows the intended trajectory, the solid line shows the actual trajectory </a:t>
            </a:r>
          </a:p>
          <a:p>
            <a:pPr lvl="1"/>
            <a:r>
              <a:rPr lang="en-US" sz="1100" dirty="0"/>
              <a:t>E</a:t>
            </a:r>
            <a:r>
              <a:rPr lang="en-US" sz="1100" dirty="0" smtClean="0"/>
              <a:t>rror due to poor state estimation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0999" y="1150938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09773"/>
              </p:ext>
            </p:extLst>
          </p:nvPr>
        </p:nvGraphicFramePr>
        <p:xfrm>
          <a:off x="1557326" y="168030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72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</a:t>
            </a:r>
            <a:r>
              <a:rPr lang="en-US" dirty="0" smtClean="0"/>
              <a:t>Change: Part 2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204725"/>
              </p:ext>
            </p:extLst>
          </p:nvPr>
        </p:nvGraphicFramePr>
        <p:xfrm>
          <a:off x="1557326" y="163911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b="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="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20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b="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[10.9, 11]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0.05]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6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3" name="caltech_unsaf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53840" y="0"/>
            <a:ext cx="13140266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</a:t>
            </a:r>
            <a:r>
              <a:rPr lang="en-US" dirty="0" smtClean="0"/>
              <a:t>Change: Part 3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73311"/>
              </p:ext>
            </p:extLst>
          </p:nvPr>
        </p:nvGraphicFramePr>
        <p:xfrm>
          <a:off x="1557326" y="163911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b="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="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20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b="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[10.9, 11]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0.05]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0.2]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60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Composition of Trajectories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0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Parallelization of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6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Infinite Time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1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5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Part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67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pic>
        <p:nvPicPr>
          <p:cNvPr id="4" name="pure-pursuit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250" y="1600200"/>
            <a:ext cx="7427913" cy="4525963"/>
          </a:xfrm>
        </p:spPr>
      </p:pic>
    </p:spTree>
    <p:extLst>
      <p:ext uri="{BB962C8B-B14F-4D97-AF65-F5344CB8AC3E}">
        <p14:creationId xmlns:p14="http://schemas.microsoft.com/office/powerpoint/2010/main" val="195363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3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Non-Determinism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2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Inclusions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27500" cy="45259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[0, 20] x;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[-9.8] g;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[-100, 100] v;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[0, 10] time;</a:t>
            </a:r>
          </a:p>
          <a:p>
            <a:pPr marL="0" indent="0">
              <a:buNone/>
            </a:pPr>
            <a:r>
              <a:rPr lang="fi-FI" dirty="0">
                <a:solidFill>
                  <a:schemeClr val="accent2"/>
                </a:solidFill>
                <a:latin typeface="Droid"/>
                <a:cs typeface="Droid"/>
              </a:rPr>
              <a:t>[-1, 1] </a:t>
            </a:r>
            <a:r>
              <a:rPr lang="fi-FI" dirty="0" err="1">
                <a:solidFill>
                  <a:schemeClr val="accent2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chemeClr val="accent2"/>
                </a:solidFill>
                <a:latin typeface="Droid"/>
                <a:cs typeface="Droid"/>
              </a:rPr>
              <a:t> [2.0];</a:t>
            </a:r>
          </a:p>
          <a:p>
            <a:pPr marL="0" indent="0">
              <a:buNone/>
            </a:pPr>
            <a:endParaRPr lang="fi-FI" dirty="0">
              <a:latin typeface="Droid"/>
              <a:cs typeface="Droid"/>
            </a:endParaRP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{ </a:t>
            </a:r>
            <a:r>
              <a:rPr lang="fi-FI" dirty="0" err="1">
                <a:latin typeface="Droid"/>
                <a:cs typeface="Droid"/>
              </a:rPr>
              <a:t>mode</a:t>
            </a:r>
            <a:r>
              <a:rPr lang="fi-FI" dirty="0">
                <a:latin typeface="Droid"/>
                <a:cs typeface="Droid"/>
              </a:rPr>
              <a:t> 1;</a:t>
            </a:r>
          </a:p>
          <a:p>
            <a:pPr marL="0" indent="0">
              <a:buNone/>
            </a:pPr>
            <a:endParaRPr lang="fi-FI" dirty="0">
              <a:latin typeface="Droid"/>
              <a:cs typeface="Droid"/>
            </a:endParaRP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</a:t>
            </a:r>
            <a:r>
              <a:rPr lang="fi-FI" dirty="0" err="1">
                <a:latin typeface="Droid"/>
                <a:cs typeface="Droid"/>
              </a:rPr>
              <a:t>invt</a:t>
            </a:r>
            <a:r>
              <a:rPr lang="fi-FI" dirty="0">
                <a:latin typeface="Droid"/>
                <a:cs typeface="Droid"/>
              </a:rPr>
              <a:t>:</a:t>
            </a: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      (v &lt;= 0);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        (x &gt;= 0);</a:t>
            </a:r>
          </a:p>
          <a:p>
            <a:pPr marL="0" indent="0">
              <a:buNone/>
            </a:pPr>
            <a:r>
              <a:rPr lang="pl-PL" dirty="0">
                <a:latin typeface="Droid"/>
                <a:cs typeface="Droid"/>
              </a:rPr>
              <a:t>  </a:t>
            </a:r>
            <a:r>
              <a:rPr lang="pl-PL" dirty="0" err="1">
                <a:latin typeface="Droid"/>
                <a:cs typeface="Droid"/>
              </a:rPr>
              <a:t>flow</a:t>
            </a:r>
            <a:r>
              <a:rPr lang="pl-PL" dirty="0">
                <a:latin typeface="Droid"/>
                <a:cs typeface="Droid"/>
              </a:rPr>
              <a:t>:</a:t>
            </a:r>
          </a:p>
          <a:p>
            <a:pPr marL="0" indent="0">
              <a:buNone/>
            </a:pP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        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d/dt[x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] = v + 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;</a:t>
            </a:r>
          </a:p>
          <a:p>
            <a:pPr marL="0" indent="0">
              <a:buNone/>
            </a:pP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        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d/dt[v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] = g + 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;</a:t>
            </a: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     </a:t>
            </a:r>
            <a:r>
              <a:rPr lang="fi-FI" dirty="0">
                <a:solidFill>
                  <a:schemeClr val="accent3"/>
                </a:solidFill>
                <a:latin typeface="Droid"/>
                <a:cs typeface="Droid"/>
              </a:rPr>
              <a:t> </a:t>
            </a:r>
            <a:r>
              <a:rPr lang="fi-FI" dirty="0" err="1">
                <a:solidFill>
                  <a:schemeClr val="accent3"/>
                </a:solidFill>
                <a:latin typeface="Droid"/>
                <a:cs typeface="Droid"/>
              </a:rPr>
              <a:t>d/dt[noise</a:t>
            </a:r>
            <a:r>
              <a:rPr lang="fi-FI" dirty="0">
                <a:solidFill>
                  <a:schemeClr val="accent3"/>
                </a:solidFill>
                <a:latin typeface="Droid"/>
                <a:cs typeface="Droid"/>
              </a:rPr>
              <a:t>] = 0;</a:t>
            </a:r>
          </a:p>
          <a:p>
            <a:pPr marL="0" indent="0">
              <a:buNone/>
            </a:pPr>
            <a:r>
              <a:rPr lang="is-IS" dirty="0">
                <a:latin typeface="Droid"/>
                <a:cs typeface="Droid"/>
              </a:rPr>
              <a:t>  jump: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        (x = 0) ==&gt; @2 (and (x' = x) (v' = (0 - v)));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}</a:t>
            </a:r>
            <a:endParaRPr lang="en-US" dirty="0">
              <a:latin typeface="Droid"/>
              <a:cs typeface="Droid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62500" y="1752600"/>
            <a:ext cx="41275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order to model uncertainty we can add noise terms to the dynamics of various agents. </a:t>
            </a:r>
          </a:p>
          <a:p>
            <a:r>
              <a:rPr lang="en-US" dirty="0" smtClean="0"/>
              <a:t>For example a priori environmental agents may accelerate at any rate within a specified interval.</a:t>
            </a:r>
          </a:p>
          <a:p>
            <a:r>
              <a:rPr lang="en-US" dirty="0" smtClean="0"/>
              <a:t>Furthermore, the measurement of certain state variables of the ego vehicle may be subject to sensor noise.</a:t>
            </a:r>
          </a:p>
          <a:p>
            <a:r>
              <a:rPr lang="en-US" dirty="0" smtClean="0"/>
              <a:t>If we are to design robust robotic systems it is desirable to verify the design under the presumption that any of these conditions may prevail at any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rnell_mit_tri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367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2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7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APEX Tool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0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Manipulation</a:t>
            </a:r>
            <a:endParaRPr lang="en-US" dirty="0"/>
          </a:p>
        </p:txBody>
      </p:sp>
      <p:pic>
        <p:nvPicPr>
          <p:cNvPr id="4" name="josm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775" y="137953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15073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 Trajectory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1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Qa1SD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6" b="14366"/>
          <a:stretch/>
        </p:blipFill>
        <p:spPr>
          <a:xfrm>
            <a:off x="0" y="0"/>
            <a:ext cx="9151138" cy="6875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94" r="2677" b="19386"/>
          <a:stretch/>
        </p:blipFill>
        <p:spPr>
          <a:xfrm>
            <a:off x="220497" y="4653642"/>
            <a:ext cx="8634653" cy="18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9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1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Interfacing AV Infrastructure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Wrapper for trajectory generation software so that it may be used with Unity.</a:t>
            </a:r>
          </a:p>
          <a:p>
            <a:r>
              <a:rPr lang="en-US" dirty="0" smtClean="0"/>
              <a:t>Link: </a:t>
            </a:r>
          </a:p>
          <a:p>
            <a:r>
              <a:rPr lang="en-US" dirty="0" smtClean="0"/>
              <a:t>How to:</a:t>
            </a:r>
          </a:p>
        </p:txBody>
      </p:sp>
    </p:spTree>
    <p:extLst>
      <p:ext uri="{BB962C8B-B14F-4D97-AF65-F5344CB8AC3E}">
        <p14:creationId xmlns:p14="http://schemas.microsoft.com/office/powerpoint/2010/main" val="204886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F1\10?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0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7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44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95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6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37894" y="2049372"/>
            <a:ext cx="6623306" cy="959293"/>
            <a:chOff x="589790" y="1643230"/>
            <a:chExt cx="8625700" cy="1249312"/>
          </a:xfrm>
        </p:grpSpPr>
        <p:grpSp>
          <p:nvGrpSpPr>
            <p:cNvPr id="7" name="Group 6"/>
            <p:cNvGrpSpPr/>
            <p:nvPr/>
          </p:nvGrpSpPr>
          <p:grpSpPr>
            <a:xfrm>
              <a:off x="589790" y="1643230"/>
              <a:ext cx="8625700" cy="1249312"/>
              <a:chOff x="733806" y="1419621"/>
              <a:chExt cx="8625700" cy="1249311"/>
            </a:xfrm>
          </p:grpSpPr>
          <p:pic>
            <p:nvPicPr>
              <p:cNvPr id="9" name="Picture 8" descr="freeway-merge1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7" t="13758" r="3953" b="5792"/>
              <a:stretch/>
            </p:blipFill>
            <p:spPr>
              <a:xfrm>
                <a:off x="838253" y="1493903"/>
                <a:ext cx="1213468" cy="792352"/>
              </a:xfrm>
              <a:prstGeom prst="rect">
                <a:avLst/>
              </a:prstGeom>
            </p:spPr>
          </p:pic>
          <p:cxnSp>
            <p:nvCxnSpPr>
              <p:cNvPr id="10" name="Straight Arrow Connector 9"/>
              <p:cNvCxnSpPr/>
              <p:nvPr/>
            </p:nvCxnSpPr>
            <p:spPr>
              <a:xfrm>
                <a:off x="2195736" y="1768629"/>
                <a:ext cx="58515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23" descr="Yaris_IconPlus_3Dr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6136" y="1596767"/>
                <a:ext cx="945158" cy="5429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 descr="http://upload.wikimedia.org/wikipedia/commons/thumb/a/ab/Speed_Limit_70_sign.svg/1000px-Speed_Limit_70_sign.svg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3658" y="1461149"/>
                <a:ext cx="522358" cy="652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46" descr="http://etc-mysitemyway.s3.amazonaws.com/icons/legacy-previews/icons/glossy-black-3d-buttons-icons-people-things/062277-glossy-black-3d-button-icon-people-things-people-pedestrian-sc43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8977" y="1419621"/>
                <a:ext cx="736004" cy="736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148" descr="http://icons-watermarks.s3.amazonaws.com/flat-rounded-square-white-on-black/classica/classica_traffic-signal/classica_traffic-signal_flat-rounded-square-white-on-black_512x51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0924" y="1439475"/>
                <a:ext cx="674000" cy="674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124" descr="map.gi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978"/>
              <a:stretch>
                <a:fillRect/>
              </a:stretch>
            </p:blipFill>
            <p:spPr bwMode="auto">
              <a:xfrm>
                <a:off x="4023538" y="1461149"/>
                <a:ext cx="821902" cy="634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935911" y="2040587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Target Vehicle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873690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Road Network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811468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Traffic Laws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796136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Other Drivers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735590" y="2067694"/>
                <a:ext cx="1266001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Pedestrians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800224" y="2067694"/>
                <a:ext cx="1559282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Infrastructure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33806" y="2214247"/>
                <a:ext cx="1781779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Driving Scenario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</p:grpSp>
        <p:pic>
          <p:nvPicPr>
            <p:cNvPr id="8" name="Picture 7" descr="325x220_PHV3003_13_tcm-3060-355475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1711989"/>
              <a:ext cx="950975" cy="643737"/>
            </a:xfrm>
            <a:prstGeom prst="rect">
              <a:avLst/>
            </a:prstGeom>
          </p:spPr>
        </p:pic>
      </p:grpSp>
      <p:pic>
        <p:nvPicPr>
          <p:cNvPr id="23" name="Picture 22" descr="ego_graph_cubic_orient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9" b="18679"/>
          <a:stretch/>
        </p:blipFill>
        <p:spPr>
          <a:xfrm>
            <a:off x="299504" y="3421022"/>
            <a:ext cx="2699840" cy="10624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149150" y="1810638"/>
            <a:ext cx="1994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Map driving scenarios to collections of agents represented as hybrid systems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5" name="Untitl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38512" y="3217411"/>
            <a:ext cx="2393534" cy="1495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7894" y="2988254"/>
            <a:ext cx="269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Implement state-lattice </a:t>
            </a:r>
          </a:p>
          <a:p>
            <a:r>
              <a:rPr lang="en-US" sz="1200" dirty="0" smtClean="0">
                <a:latin typeface="Open Sans"/>
                <a:cs typeface="Open Sans"/>
              </a:rPr>
              <a:t>planning stack in C++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7" name="Picture 26" descr="silver.JP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10530" r="174"/>
          <a:stretch/>
        </p:blipFill>
        <p:spPr>
          <a:xfrm>
            <a:off x="3256137" y="3301328"/>
            <a:ext cx="2281489" cy="133843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92320" y="2955801"/>
            <a:ext cx="2945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Validation of algorithms &amp; software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9460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1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792354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109374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2848876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4</a:t>
            </a:r>
          </a:p>
        </p:txBody>
      </p:sp>
      <p:sp>
        <p:nvSpPr>
          <p:cNvPr id="33" name="Oval 32"/>
          <p:cNvSpPr/>
          <p:nvPr/>
        </p:nvSpPr>
        <p:spPr>
          <a:xfrm>
            <a:off x="5716399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5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462" y="2986661"/>
            <a:ext cx="254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Integrate ROS based vehicle OS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10" y="5442660"/>
            <a:ext cx="2148840" cy="117875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109374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6</a:t>
            </a:r>
          </a:p>
        </p:txBody>
      </p:sp>
      <p:sp>
        <p:nvSpPr>
          <p:cNvPr id="37" name="Oval 36"/>
          <p:cNvSpPr/>
          <p:nvPr/>
        </p:nvSpPr>
        <p:spPr>
          <a:xfrm>
            <a:off x="1846389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7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4991" y="1773235"/>
            <a:ext cx="593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Explore the modeling of subsets of autonomous driving missions as scenarios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72169" y="4745522"/>
            <a:ext cx="602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APEX automatically generates and solves a tree of reachability problems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" y="4343673"/>
            <a:ext cx="9143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1200" b="1" kern="1200" dirty="0" smtClean="0">
                <a:latin typeface="Open Sans"/>
                <a:cs typeface="Open Sans"/>
              </a:rPr>
              <a:t>Solution:</a:t>
            </a:r>
            <a:endParaRPr lang="en-US" sz="1200" b="1" kern="1200" dirty="0">
              <a:latin typeface="Open Sans"/>
              <a:cs typeface="Open Sans"/>
            </a:endParaRPr>
          </a:p>
        </p:txBody>
      </p:sp>
      <p:pic>
        <p:nvPicPr>
          <p:cNvPr id="41" name="Picture 40" descr="apex_approach copy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63" y="5005086"/>
            <a:ext cx="6840702" cy="18288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04991" y="4753559"/>
            <a:ext cx="130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Reachability Problem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0" y="1143526"/>
            <a:ext cx="93629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2200" dirty="0">
                <a:latin typeface="Open Sans"/>
                <a:cs typeface="Open Sans"/>
              </a:rPr>
              <a:t>How can we provide a driver’s license for autonomous vehicles?</a:t>
            </a:r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Current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7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Current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Development of AV model</a:t>
            </a:r>
          </a:p>
          <a:p>
            <a:r>
              <a:rPr lang="en-US" dirty="0" smtClean="0"/>
              <a:t>Development of hybrid systems framework to accommodate AV model</a:t>
            </a:r>
          </a:p>
          <a:p>
            <a:r>
              <a:rPr lang="en-US" dirty="0" smtClean="0"/>
              <a:t>Development of tools to automatically generate model checkable scenarios</a:t>
            </a:r>
          </a:p>
          <a:p>
            <a:r>
              <a:rPr lang="en-US" dirty="0" smtClean="0"/>
              <a:t>Expansion of modeling framework to incorporate more sources of uncertainty</a:t>
            </a:r>
          </a:p>
          <a:p>
            <a:r>
              <a:rPr lang="en-US" dirty="0" smtClean="0"/>
              <a:t>Benchmark creation and uncertainty analysis</a:t>
            </a:r>
          </a:p>
          <a:p>
            <a:r>
              <a:rPr lang="en-US" dirty="0" smtClean="0"/>
              <a:t>Development of framework for scenario creation from Open Street Maps.</a:t>
            </a:r>
          </a:p>
          <a:p>
            <a:r>
              <a:rPr lang="en-US" dirty="0" smtClean="0"/>
              <a:t>Support for AV model in Unity and </a:t>
            </a:r>
            <a:r>
              <a:rPr lang="en-US" dirty="0" err="1" smtClean="0"/>
              <a:t>Rviz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61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Part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9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5" name="Picture 4" descr="traj_gen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69" y="2276810"/>
            <a:ext cx="3362731" cy="37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11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2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bicycle model </a:t>
            </a: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to is used as the intermediate representation (IR) because it supports verification of </a:t>
            </a:r>
            <a:r>
              <a:rPr lang="en-US" sz="2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 panose="020B0606030504020204" pitchFamily="34" charset="0"/>
                <a:cs typeface="Open Sans"/>
              </a:rPr>
              <a:t>low level trajectory trackers </a:t>
            </a: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 analysis with respect to first order logic necessary for </a:t>
            </a:r>
            <a:r>
              <a:rPr lang="en-US" sz="2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 panose="020B0606030504020204" pitchFamily="34" charset="0"/>
                <a:cs typeface="Open Sans"/>
              </a:rPr>
              <a:t>formal verification.</a:t>
            </a:r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Model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34" y="4107578"/>
            <a:ext cx="4309163" cy="4553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022" y="4663520"/>
            <a:ext cx="4754932" cy="5463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022" y="5307799"/>
            <a:ext cx="978941" cy="1957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29" y="5643492"/>
            <a:ext cx="1874352" cy="21400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029" y="5999090"/>
            <a:ext cx="1806831" cy="227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092" y="6350456"/>
            <a:ext cx="917871" cy="227661"/>
          </a:xfrm>
          <a:prstGeom prst="rect">
            <a:avLst/>
          </a:prstGeom>
        </p:spPr>
      </p:pic>
      <p:pic>
        <p:nvPicPr>
          <p:cNvPr id="44" name="Picture 43" descr="Untitled 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1" y="4237390"/>
            <a:ext cx="3638002" cy="19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</TotalTime>
  <Words>2236</Words>
  <Application>Microsoft Macintosh PowerPoint</Application>
  <PresentationFormat>On-screen Show (4:3)</PresentationFormat>
  <Paragraphs>344</Paragraphs>
  <Slides>48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APEX 2015 Summary</vt:lpstr>
      <vt:lpstr>Motivation</vt:lpstr>
      <vt:lpstr>PowerPoint Presentation</vt:lpstr>
      <vt:lpstr>PowerPoint Presentation</vt:lpstr>
      <vt:lpstr>Summary of Current Work</vt:lpstr>
      <vt:lpstr>Summary of Current Work</vt:lpstr>
      <vt:lpstr>Modeling Part 1</vt:lpstr>
      <vt:lpstr>Basic Architecture</vt:lpstr>
      <vt:lpstr>Vehicle Model</vt:lpstr>
      <vt:lpstr>Trajectory Generation</vt:lpstr>
      <vt:lpstr>Behavior Controller: Two Representations</vt:lpstr>
      <vt:lpstr>Behavior Controller: Two Representations</vt:lpstr>
      <vt:lpstr>Scenario 1</vt:lpstr>
      <vt:lpstr>Simple Lane Change</vt:lpstr>
      <vt:lpstr>Specification</vt:lpstr>
      <vt:lpstr>Verification Algorithm</vt:lpstr>
      <vt:lpstr>dReach Verification Instance</vt:lpstr>
      <vt:lpstr>Simple Lane Change</vt:lpstr>
      <vt:lpstr>Simple Lane Change: Part 2</vt:lpstr>
      <vt:lpstr>Simple Lane Change: Part 3</vt:lpstr>
      <vt:lpstr>Results: Composition of Trajectories</vt:lpstr>
      <vt:lpstr>Results: Parallelization of Search</vt:lpstr>
      <vt:lpstr>Results: Infinite Time Property</vt:lpstr>
      <vt:lpstr>Complexity and Results</vt:lpstr>
      <vt:lpstr>Modeling Part 2</vt:lpstr>
      <vt:lpstr>Pure Pursuit</vt:lpstr>
      <vt:lpstr>Pure Pursuit</vt:lpstr>
      <vt:lpstr>Sources of Non-Determinism</vt:lpstr>
      <vt:lpstr>Differential Inclusions</vt:lpstr>
      <vt:lpstr>Scenario 2</vt:lpstr>
      <vt:lpstr>Simple Lane Change</vt:lpstr>
      <vt:lpstr>Specification</vt:lpstr>
      <vt:lpstr>Variations</vt:lpstr>
      <vt:lpstr>Complexity and Results</vt:lpstr>
      <vt:lpstr>APEX Tool</vt:lpstr>
      <vt:lpstr>Map Manipulation</vt:lpstr>
      <vt:lpstr>Reference Trajectory Generation</vt:lpstr>
      <vt:lpstr>Traffic Control</vt:lpstr>
      <vt:lpstr>Agents</vt:lpstr>
      <vt:lpstr>File Generation</vt:lpstr>
      <vt:lpstr>Counterexamples</vt:lpstr>
      <vt:lpstr>Interfacing AV Infrastructure </vt:lpstr>
      <vt:lpstr>F1\10?</vt:lpstr>
      <vt:lpstr>Vehicle</vt:lpstr>
      <vt:lpstr>Demo</vt:lpstr>
      <vt:lpstr>Next Steps</vt:lpstr>
      <vt:lpstr>Next Steps: Proactive Driver Assistance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APEX 2015 Summary</dc:title>
  <dc:creator>Matthew O'Kelly</dc:creator>
  <cp:lastModifiedBy>Matthew O'Kelly</cp:lastModifiedBy>
  <cp:revision>20</cp:revision>
  <dcterms:created xsi:type="dcterms:W3CDTF">2016-01-27T19:35:22Z</dcterms:created>
  <dcterms:modified xsi:type="dcterms:W3CDTF">2016-01-29T03:33:23Z</dcterms:modified>
</cp:coreProperties>
</file>